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71" r:id="rId6"/>
    <p:sldId id="2572" r:id="rId7"/>
    <p:sldId id="2581" r:id="rId8"/>
    <p:sldId id="2577" r:id="rId9"/>
    <p:sldId id="2582" r:id="rId10"/>
    <p:sldId id="2583" r:id="rId11"/>
    <p:sldId id="2584" r:id="rId12"/>
    <p:sldId id="2585" r:id="rId13"/>
    <p:sldId id="2586" r:id="rId14"/>
    <p:sldId id="2587" r:id="rId15"/>
    <p:sldId id="2573" r:id="rId16"/>
    <p:sldId id="2588" r:id="rId17"/>
    <p:sldId id="2589" r:id="rId18"/>
    <p:sldId id="25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9BB"/>
    <a:srgbClr val="894FBF"/>
    <a:srgbClr val="5BBF21"/>
    <a:srgbClr val="00A5DB"/>
    <a:srgbClr val="9B004F"/>
    <a:srgbClr val="000000"/>
    <a:srgbClr val="00A9E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01CA12-DEF7-4946-8E9B-CD0D0974EC3E}" v="6" dt="2024-01-29T09:55:30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810" autoAdjust="0"/>
  </p:normalViewPr>
  <p:slideViewPr>
    <p:cSldViewPr snapToGrid="0" showGuides="1">
      <p:cViewPr varScale="1">
        <p:scale>
          <a:sx n="107" d="100"/>
          <a:sy n="107" d="100"/>
        </p:scale>
        <p:origin x="75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33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leave this slide in for all 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49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28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Template slide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72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Template slide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24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5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34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Template slide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97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Template slide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09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Template slide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50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91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Template slide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56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Template slide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51814-3B91-4036-94D2-3977634EE21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0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764498"/>
            <a:ext cx="5138058" cy="522990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1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8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18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160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5795889" cy="6857995"/>
          </a:xfrm>
          <a:prstGeom prst="rect">
            <a:avLst/>
          </a:prstGeom>
          <a:solidFill>
            <a:schemeClr val="accent1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517050"/>
            <a:ext cx="4008437" cy="1395208"/>
          </a:xfrm>
        </p:spPr>
        <p:txBody>
          <a:bodyPr lIns="0"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What we do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D2FE86-8E0E-46C4-BEB0-752854EA089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02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25F1-F768-4C3A-9C8B-3E0692686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B3DCBF-F3AA-4D74-BA8F-959AEBD793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4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474664"/>
            <a:ext cx="11520487" cy="758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4BE395-CBED-4245-BBB3-392FC0D2BC32}"/>
              </a:ext>
            </a:extLst>
          </p:cNvPr>
          <p:cNvSpPr/>
          <p:nvPr userDrawn="1"/>
        </p:nvSpPr>
        <p:spPr>
          <a:xfrm>
            <a:off x="0" y="474664"/>
            <a:ext cx="300038" cy="758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97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70" r:id="rId14"/>
    <p:sldLayoutId id="2147483671" r:id="rId15"/>
    <p:sldLayoutId id="2147483672" r:id="rId16"/>
    <p:sldLayoutId id="2147483673" r:id="rId17"/>
    <p:sldLayoutId id="2147483652" r:id="rId18"/>
    <p:sldLayoutId id="2147483674" r:id="rId19"/>
    <p:sldLayoutId id="2147483675" r:id="rId20"/>
    <p:sldLayoutId id="2147483676" r:id="rId21"/>
    <p:sldLayoutId id="2147483677" r:id="rId22"/>
    <p:sldLayoutId id="2147483655" r:id="rId23"/>
    <p:sldLayoutId id="2147483678" r:id="rId24"/>
    <p:sldLayoutId id="2147483679" r:id="rId25"/>
    <p:sldLayoutId id="2147483680" r:id="rId26"/>
    <p:sldLayoutId id="2147483681" r:id="rId27"/>
    <p:sldLayoutId id="2147483653" r:id="rId28"/>
    <p:sldLayoutId id="2147483682" r:id="rId29"/>
    <p:sldLayoutId id="2147483683" r:id="rId30"/>
    <p:sldLayoutId id="2147483684" r:id="rId31"/>
    <p:sldLayoutId id="2147483685" r:id="rId32"/>
    <p:sldLayoutId id="2147483654" r:id="rId33"/>
    <p:sldLayoutId id="2147483686" r:id="rId34"/>
    <p:sldLayoutId id="2147483687" r:id="rId35"/>
    <p:sldLayoutId id="2147483689" r:id="rId36"/>
    <p:sldLayoutId id="2147483688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656" r:id="rId51"/>
    <p:sldLayoutId id="2147483657" r:id="rId52"/>
    <p:sldLayoutId id="2147483703" r:id="rId53"/>
    <p:sldLayoutId id="2147483704" r:id="rId5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ritishlivertrust.org.uk" TargetMode="External"/><Relationship Id="rId7" Type="http://schemas.openxmlformats.org/officeDocument/2006/relationships/image" Target="../media/image19.jpg"/><Relationship Id="rId2" Type="http://schemas.openxmlformats.org/officeDocument/2006/relationships/hyperlink" Target="britishlivertrust.org.uk/how-you-can-help/register-today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W0o2FXGkTqU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51CEBEB-5088-4E63-81A4-0DCEB5B45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7105" r="52963" b="2802"/>
          <a:stretch/>
        </p:blipFill>
        <p:spPr>
          <a:xfrm>
            <a:off x="502915" y="0"/>
            <a:ext cx="5720464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2847" y="1052376"/>
            <a:ext cx="5249116" cy="326231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Talking to people about liver disease risk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51152F-B6A3-4D5E-9686-3E3664675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308" y="361523"/>
            <a:ext cx="1713777" cy="9719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266CDE-5C85-9018-EA78-F6F4B684BFDA}"/>
              </a:ext>
            </a:extLst>
          </p:cNvPr>
          <p:cNvSpPr txBox="1"/>
          <p:nvPr/>
        </p:nvSpPr>
        <p:spPr>
          <a:xfrm>
            <a:off x="6642847" y="4411560"/>
            <a:ext cx="4957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by: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7EB017-2A73-3D65-5D86-0DED8EEF2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296" y="4954796"/>
            <a:ext cx="4525910" cy="55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B2F22-FA28-404A-BFCA-8C0AA7FF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04" y="474664"/>
            <a:ext cx="11520487" cy="758824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What’s important for people​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DD27C7-B981-4668-A7B1-43C5E3F27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100" y="260478"/>
            <a:ext cx="1136712" cy="644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CA9844-A7C7-4784-8BC9-58A4739D4A19}"/>
              </a:ext>
            </a:extLst>
          </p:cNvPr>
          <p:cNvSpPr txBox="1"/>
          <p:nvPr/>
        </p:nvSpPr>
        <p:spPr>
          <a:xfrm>
            <a:off x="8803341" y="6329085"/>
            <a:ext cx="3117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britishlivertrust.org.uk 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 11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9FA07-5668-6C5C-30CD-356AAE1B9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Everyone who took part in Liver Talks told us that they wanted health professionals to: ​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advice that is mindful of the patient’s context (e.g. health inequalities, social , cultural and economic background, racial inequalities) ​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direct and honest about risk ​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Give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individualised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advice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463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B2F22-FA28-404A-BFCA-8C0AA7FF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04" y="474664"/>
            <a:ext cx="11520487" cy="758824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Time to practice! ​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DD27C7-B981-4668-A7B1-43C5E3F27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100" y="260478"/>
            <a:ext cx="1136712" cy="644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CA9844-A7C7-4784-8BC9-58A4739D4A19}"/>
              </a:ext>
            </a:extLst>
          </p:cNvPr>
          <p:cNvSpPr txBox="1"/>
          <p:nvPr/>
        </p:nvSpPr>
        <p:spPr>
          <a:xfrm>
            <a:off x="8803341" y="6329085"/>
            <a:ext cx="3117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britishlivertrust.org.uk 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 12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9FA07-5668-6C5C-30CD-356AAE1B9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would you have the first conversation first conversation about liver disease risk with one of the people in the video?​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Approach this conversation being mindful of the social and cultural contexts of the patient. ​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could use this structure as a guide​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opener (how would you introduce the conversation?) ​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about the general risk / the context ​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Explain the individual risk and how they can reduce it​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Signpost to other sources of information - being culturally aware​</a:t>
            </a:r>
          </a:p>
        </p:txBody>
      </p:sp>
    </p:spTree>
    <p:extLst>
      <p:ext uri="{BB962C8B-B14F-4D97-AF65-F5344CB8AC3E}">
        <p14:creationId xmlns:p14="http://schemas.microsoft.com/office/powerpoint/2010/main" val="1093392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046" y="769916"/>
            <a:ext cx="5559766" cy="885235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Final reflections 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12</a:t>
            </a:fld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FFF6ED4-ADA6-43EB-AE3A-219FE1A4D403}"/>
              </a:ext>
            </a:extLst>
          </p:cNvPr>
          <p:cNvSpPr txBox="1">
            <a:spLocks/>
          </p:cNvSpPr>
          <p:nvPr/>
        </p:nvSpPr>
        <p:spPr>
          <a:xfrm>
            <a:off x="6303994" y="1893381"/>
            <a:ext cx="5559766" cy="4604355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 taking away from today? ​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you be further supported to have these conversations? </a:t>
            </a:r>
          </a:p>
          <a:p>
            <a:endParaRPr lang="en-GB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1E8F980-1E64-4878-BAD3-42384B68C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958" y="260478"/>
            <a:ext cx="1136712" cy="64469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F787AE4-905C-4502-BB42-B82C6FB1A56F}"/>
              </a:ext>
            </a:extLst>
          </p:cNvPr>
          <p:cNvSpPr txBox="1"/>
          <p:nvPr/>
        </p:nvSpPr>
        <p:spPr>
          <a:xfrm>
            <a:off x="8803341" y="6329085"/>
            <a:ext cx="3117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britishlivertrust.org.uk 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13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F5B0E5E-96F1-AC41-96EA-F10BFC3F5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92" y="0"/>
            <a:ext cx="5964861" cy="699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08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B2F22-FA28-404A-BFCA-8C0AA7FF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04" y="474664"/>
            <a:ext cx="11520487" cy="758824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Liver Talks Partners ​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DD27C7-B981-4668-A7B1-43C5E3F27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100" y="260478"/>
            <a:ext cx="1136712" cy="644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CA9844-A7C7-4784-8BC9-58A4739D4A19}"/>
              </a:ext>
            </a:extLst>
          </p:cNvPr>
          <p:cNvSpPr txBox="1"/>
          <p:nvPr/>
        </p:nvSpPr>
        <p:spPr>
          <a:xfrm>
            <a:off x="8803341" y="6329085"/>
            <a:ext cx="3117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britishlivertrust.org.uk 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 14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9FA07-5668-6C5C-30CD-356AAE1B9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54" descr="A close-up of a logo&#10;&#10;Description automatically generated">
            <a:extLst>
              <a:ext uri="{FF2B5EF4-FFF2-40B4-BE49-F238E27FC236}">
                <a16:creationId xmlns:a16="http://schemas.microsoft.com/office/drawing/2014/main" id="{2C522427-7215-7490-5847-0B371B1DF9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691" b="18041"/>
          <a:stretch/>
        </p:blipFill>
        <p:spPr>
          <a:xfrm>
            <a:off x="1516620" y="5082393"/>
            <a:ext cx="8700739" cy="1289489"/>
          </a:xfrm>
          <a:prstGeom prst="rect">
            <a:avLst/>
          </a:prstGeom>
        </p:spPr>
      </p:pic>
      <p:pic>
        <p:nvPicPr>
          <p:cNvPr id="59" name="Picture 58" descr="A logo for a liver&#10;&#10;Description automatically generated">
            <a:extLst>
              <a:ext uri="{FF2B5EF4-FFF2-40B4-BE49-F238E27FC236}">
                <a16:creationId xmlns:a16="http://schemas.microsoft.com/office/drawing/2014/main" id="{D620617C-EA29-7147-99E4-6B84D59FB8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752" b="16912"/>
          <a:stretch/>
        </p:blipFill>
        <p:spPr>
          <a:xfrm>
            <a:off x="1516620" y="1346653"/>
            <a:ext cx="2133600" cy="1436688"/>
          </a:xfrm>
          <a:prstGeom prst="rect">
            <a:avLst/>
          </a:prstGeom>
        </p:spPr>
      </p:pic>
      <p:pic>
        <p:nvPicPr>
          <p:cNvPr id="61" name="Picture 60" descr="A logo for a university&#10;&#10;Description automatically generated">
            <a:extLst>
              <a:ext uri="{FF2B5EF4-FFF2-40B4-BE49-F238E27FC236}">
                <a16:creationId xmlns:a16="http://schemas.microsoft.com/office/drawing/2014/main" id="{1E7048A1-088C-CF0B-C8E5-F73446F310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055" b="15609"/>
          <a:stretch/>
        </p:blipFill>
        <p:spPr>
          <a:xfrm>
            <a:off x="8297089" y="1327910"/>
            <a:ext cx="2133600" cy="1436689"/>
          </a:xfrm>
          <a:prstGeom prst="rect">
            <a:avLst/>
          </a:prstGeom>
        </p:spPr>
      </p:pic>
      <p:pic>
        <p:nvPicPr>
          <p:cNvPr id="63" name="Picture 62" descr="A logo for a hospital&#10;&#10;Description automatically generated">
            <a:extLst>
              <a:ext uri="{FF2B5EF4-FFF2-40B4-BE49-F238E27FC236}">
                <a16:creationId xmlns:a16="http://schemas.microsoft.com/office/drawing/2014/main" id="{24F7666D-CAA3-1112-F2A8-5960A34C00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493" b="14170"/>
          <a:stretch/>
        </p:blipFill>
        <p:spPr>
          <a:xfrm>
            <a:off x="4603051" y="2992525"/>
            <a:ext cx="2133600" cy="1436688"/>
          </a:xfrm>
          <a:prstGeom prst="rect">
            <a:avLst/>
          </a:prstGeom>
        </p:spPr>
      </p:pic>
      <p:pic>
        <p:nvPicPr>
          <p:cNvPr id="1025" name="Picture 1024" descr="A logo for university of nottingham&#10;&#10;Description automatically generated">
            <a:extLst>
              <a:ext uri="{FF2B5EF4-FFF2-40B4-BE49-F238E27FC236}">
                <a16:creationId xmlns:a16="http://schemas.microsoft.com/office/drawing/2014/main" id="{2C55A9ED-7CA4-D2E4-3DF0-CF4C8FD41B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5806" b="16858"/>
          <a:stretch/>
        </p:blipFill>
        <p:spPr>
          <a:xfrm>
            <a:off x="8312769" y="2916721"/>
            <a:ext cx="2133600" cy="1436688"/>
          </a:xfrm>
          <a:prstGeom prst="rect">
            <a:avLst/>
          </a:prstGeom>
        </p:spPr>
      </p:pic>
      <p:pic>
        <p:nvPicPr>
          <p:cNvPr id="1028" name="Picture 1027" descr="A purple rectangular sign with yellow text&#10;&#10;Description automatically generated">
            <a:extLst>
              <a:ext uri="{FF2B5EF4-FFF2-40B4-BE49-F238E27FC236}">
                <a16:creationId xmlns:a16="http://schemas.microsoft.com/office/drawing/2014/main" id="{365B9C62-B0C3-7304-1A48-88D9A99E687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6" t="14216" r="-866" b="18156"/>
          <a:stretch/>
        </p:blipFill>
        <p:spPr>
          <a:xfrm>
            <a:off x="1581341" y="2929662"/>
            <a:ext cx="2133601" cy="1442914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7916EBE-9F31-C5DC-9C81-4F5CF0620473}"/>
              </a:ext>
            </a:extLst>
          </p:cNvPr>
          <p:cNvSpPr txBox="1">
            <a:spLocks/>
          </p:cNvSpPr>
          <p:nvPr/>
        </p:nvSpPr>
        <p:spPr>
          <a:xfrm>
            <a:off x="571951" y="4828625"/>
            <a:ext cx="5559766" cy="54501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by:</a:t>
            </a:r>
          </a:p>
          <a:p>
            <a:endParaRPr lang="en-GB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FEF625-31A5-D7D1-C8FE-A098C1D447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2124" y="1870807"/>
            <a:ext cx="3431098" cy="42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25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B2F22-FA28-404A-BFCA-8C0AA7FF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04" y="474664"/>
            <a:ext cx="11520487" cy="758824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Feedback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DD27C7-B981-4668-A7B1-43C5E3F27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100" y="260478"/>
            <a:ext cx="1136712" cy="644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CA9844-A7C7-4784-8BC9-58A4739D4A19}"/>
              </a:ext>
            </a:extLst>
          </p:cNvPr>
          <p:cNvSpPr txBox="1"/>
          <p:nvPr/>
        </p:nvSpPr>
        <p:spPr>
          <a:xfrm>
            <a:off x="8803341" y="6329085"/>
            <a:ext cx="3117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britishlivertrust.org.uk 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 14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9FA07-5668-6C5C-30CD-356AAE1B9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B80DE7-D7AC-6947-8870-F0FBCCC20F46}"/>
              </a:ext>
            </a:extLst>
          </p:cNvPr>
          <p:cNvSpPr txBox="1">
            <a:spLocks/>
          </p:cNvSpPr>
          <p:nvPr/>
        </p:nvSpPr>
        <p:spPr>
          <a:xfrm>
            <a:off x="523874" y="13858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Answer two questions about Liver Talks by following the QR Code below. </a:t>
            </a:r>
            <a:endParaRPr lang="en-US" dirty="0"/>
          </a:p>
          <a:p>
            <a:endParaRPr lang="en-GB" dirty="0"/>
          </a:p>
        </p:txBody>
      </p:sp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8861F3A-48E4-CAD6-5112-AC64EC771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489" y="2288147"/>
            <a:ext cx="3817938" cy="381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86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/>
          <a:lstStyle/>
          <a:p>
            <a:fld id="{03DC2DEF-D2FE-4B45-ABA4-9F153FD1C98A}" type="slidenum">
              <a:rPr lang="en-US" smtClean="0"/>
              <a:t>15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9882" y="447971"/>
            <a:ext cx="1026621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Thank you - please stay in touch </a:t>
            </a:r>
          </a:p>
          <a:p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Sign up to our newsletter at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britishlivertrust.org.uk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Email us at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info@britishlivertrust.org.uk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Follow us at: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   @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LiverTrust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british_liver_trust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British Liver Trust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9" y="4351094"/>
            <a:ext cx="612941" cy="6129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8" y="5044033"/>
            <a:ext cx="612941" cy="6129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CDD27C7-B981-4668-A7B1-43C5E3F27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6100" y="260478"/>
            <a:ext cx="1136712" cy="6446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CA9844-A7C7-4784-8BC9-58A4739D4A19}"/>
              </a:ext>
            </a:extLst>
          </p:cNvPr>
          <p:cNvSpPr txBox="1"/>
          <p:nvPr/>
        </p:nvSpPr>
        <p:spPr>
          <a:xfrm>
            <a:off x="8803341" y="6329085"/>
            <a:ext cx="3117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britishlivertrust.org</a:t>
            </a:r>
            <a:r>
              <a:rPr lang="en-GB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.uk </a:t>
            </a:r>
            <a:r>
              <a:rPr lang="en-GB"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 15  </a:t>
            </a:r>
            <a:endParaRPr lang="en-GB" sz="1400" dirty="0">
              <a:solidFill>
                <a:schemeClr val="accent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20" y="4351095"/>
            <a:ext cx="612941" cy="61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2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05" y="1559254"/>
            <a:ext cx="4236224" cy="139520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Working together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C2EAA8-D3C6-403B-B439-F95C60D0B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0903" y="3553253"/>
            <a:ext cx="4471409" cy="2560899"/>
          </a:xfrm>
        </p:spPr>
        <p:txBody>
          <a:bodyPr/>
          <a:lstStyle/>
          <a:p>
            <a:r>
              <a:rPr lang="en-US" sz="2200" dirty="0">
                <a:latin typeface="Arial" panose="020B0604020202020204" pitchFamily="34" charset="0"/>
              </a:rPr>
              <a:t>Today’s an opportunity to share and learn, let's help each other do that by:​</a:t>
            </a:r>
            <a:endParaRPr lang="en-US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4B8EE57-BDD8-44A9-9DF0-A77D1C9893CF}"/>
              </a:ext>
            </a:extLst>
          </p:cNvPr>
          <p:cNvSpPr txBox="1">
            <a:spLocks/>
          </p:cNvSpPr>
          <p:nvPr/>
        </p:nvSpPr>
        <p:spPr>
          <a:xfrm>
            <a:off x="6964960" y="1298318"/>
            <a:ext cx="4692591" cy="731694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Respecting each other's experiences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3D098D50-F7B5-4EFD-A690-59B27E4F4A0D}"/>
              </a:ext>
            </a:extLst>
          </p:cNvPr>
          <p:cNvSpPr txBox="1">
            <a:spLocks/>
          </p:cNvSpPr>
          <p:nvPr/>
        </p:nvSpPr>
        <p:spPr>
          <a:xfrm>
            <a:off x="6964960" y="2517276"/>
            <a:ext cx="4865727" cy="731694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Keeping confidentiality ​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9A2707A5-8B43-4314-975F-0B24DB3EE225}"/>
              </a:ext>
            </a:extLst>
          </p:cNvPr>
          <p:cNvSpPr txBox="1">
            <a:spLocks/>
          </p:cNvSpPr>
          <p:nvPr/>
        </p:nvSpPr>
        <p:spPr>
          <a:xfrm>
            <a:off x="6964959" y="3713467"/>
            <a:ext cx="4865727" cy="731694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Asking clarifying questions if needed ​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E594B364-9ACC-4011-8D6F-C4708AEE233D}"/>
              </a:ext>
            </a:extLst>
          </p:cNvPr>
          <p:cNvSpPr txBox="1">
            <a:spLocks/>
          </p:cNvSpPr>
          <p:nvPr/>
        </p:nvSpPr>
        <p:spPr>
          <a:xfrm>
            <a:off x="6964959" y="4864159"/>
            <a:ext cx="4510296" cy="731694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a break if you need one​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A6604F-1DAC-4F9C-834E-DBF5905E3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100" y="260478"/>
            <a:ext cx="1136712" cy="6446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053982-BF93-4353-B350-966A5255AC53}"/>
              </a:ext>
            </a:extLst>
          </p:cNvPr>
          <p:cNvSpPr txBox="1"/>
          <p:nvPr/>
        </p:nvSpPr>
        <p:spPr>
          <a:xfrm>
            <a:off x="8583561" y="6329085"/>
            <a:ext cx="3337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britishlivertrust.org.uk 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 2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0E0F28-8060-FDBD-59B1-7D009E9EC6C1}"/>
              </a:ext>
            </a:extLst>
          </p:cNvPr>
          <p:cNvSpPr/>
          <p:nvPr/>
        </p:nvSpPr>
        <p:spPr>
          <a:xfrm>
            <a:off x="6511636" y="1262147"/>
            <a:ext cx="453323" cy="41470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18CBCB4-FE80-8065-97E5-509A657CB629}"/>
              </a:ext>
            </a:extLst>
          </p:cNvPr>
          <p:cNvSpPr/>
          <p:nvPr/>
        </p:nvSpPr>
        <p:spPr>
          <a:xfrm>
            <a:off x="6511636" y="2457036"/>
            <a:ext cx="453323" cy="414703"/>
          </a:xfrm>
          <a:prstGeom prst="ellipse">
            <a:avLst/>
          </a:prstGeom>
          <a:solidFill>
            <a:srgbClr val="BB29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5845EE-2C09-0959-DDB6-52B40EED2D83}"/>
              </a:ext>
            </a:extLst>
          </p:cNvPr>
          <p:cNvSpPr/>
          <p:nvPr/>
        </p:nvSpPr>
        <p:spPr>
          <a:xfrm>
            <a:off x="6511636" y="3712165"/>
            <a:ext cx="453323" cy="414703"/>
          </a:xfrm>
          <a:prstGeom prst="ellipse">
            <a:avLst/>
          </a:prstGeom>
          <a:solidFill>
            <a:srgbClr val="00A5D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603662-F705-FA57-0C9E-830117770DD8}"/>
              </a:ext>
            </a:extLst>
          </p:cNvPr>
          <p:cNvSpPr/>
          <p:nvPr/>
        </p:nvSpPr>
        <p:spPr>
          <a:xfrm>
            <a:off x="6512526" y="4815303"/>
            <a:ext cx="453323" cy="414703"/>
          </a:xfrm>
          <a:prstGeom prst="ellipse">
            <a:avLst/>
          </a:prstGeom>
          <a:solidFill>
            <a:srgbClr val="894F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0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046" y="769916"/>
            <a:ext cx="5559766" cy="885235"/>
          </a:xfrm>
        </p:spPr>
        <p:txBody>
          <a:bodyPr/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Why is this important? 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3</a:t>
            </a:fld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FFF6ED4-ADA6-43EB-AE3A-219FE1A4D403}"/>
              </a:ext>
            </a:extLst>
          </p:cNvPr>
          <p:cNvSpPr txBox="1">
            <a:spLocks/>
          </p:cNvSpPr>
          <p:nvPr/>
        </p:nvSpPr>
        <p:spPr>
          <a:xfrm>
            <a:off x="6303994" y="1775986"/>
            <a:ext cx="5374141" cy="4604355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 of liver disease are increasing ​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social stigma around liver disease​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people at risk of liver disease are unaware ​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 disease risk can be challenging to communicate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1E8F980-1E64-4878-BAD3-42384B68C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100" y="260478"/>
            <a:ext cx="1136712" cy="64469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D9BB010-2085-43A8-A7A5-99A22E30EBAE}"/>
              </a:ext>
            </a:extLst>
          </p:cNvPr>
          <p:cNvSpPr txBox="1"/>
          <p:nvPr/>
        </p:nvSpPr>
        <p:spPr>
          <a:xfrm>
            <a:off x="8803341" y="6329085"/>
            <a:ext cx="3117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britishlivertrust.org.uk 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 4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D6E061-F1B4-146D-3455-17FA9970F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176" y="0"/>
            <a:ext cx="5856816" cy="68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14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046" y="769916"/>
            <a:ext cx="5559766" cy="885235"/>
          </a:xfrm>
        </p:spPr>
        <p:txBody>
          <a:bodyPr/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Session aims 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4</a:t>
            </a:fld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FFF6ED4-ADA6-43EB-AE3A-219FE1A4D403}"/>
              </a:ext>
            </a:extLst>
          </p:cNvPr>
          <p:cNvSpPr txBox="1">
            <a:spLocks/>
          </p:cNvSpPr>
          <p:nvPr/>
        </p:nvSpPr>
        <p:spPr>
          <a:xfrm>
            <a:off x="6303994" y="1775986"/>
            <a:ext cx="5374141" cy="4604355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discuss how we communicate liver disease risk to patients ​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share ideas &amp; suggestions ​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hear patient stories​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reflect on practice &amp; identify actions ​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1E8F980-1E64-4878-BAD3-42384B68C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100" y="260478"/>
            <a:ext cx="1136712" cy="64469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D9BB010-2085-43A8-A7A5-99A22E30EBAE}"/>
              </a:ext>
            </a:extLst>
          </p:cNvPr>
          <p:cNvSpPr txBox="1"/>
          <p:nvPr/>
        </p:nvSpPr>
        <p:spPr>
          <a:xfrm>
            <a:off x="8803341" y="6329085"/>
            <a:ext cx="3117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britishlivertrust.org.uk 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 5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67B6B64-FC01-C33C-6482-22FCDCA9E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9747" y="0"/>
            <a:ext cx="6141520" cy="69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8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B2F22-FA28-404A-BFCA-8C0AA7FF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04" y="474664"/>
            <a:ext cx="11520487" cy="758824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Disease statistics ​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DD27C7-B981-4668-A7B1-43C5E3F27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100" y="260478"/>
            <a:ext cx="1136712" cy="644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CA9844-A7C7-4784-8BC9-58A4739D4A19}"/>
              </a:ext>
            </a:extLst>
          </p:cNvPr>
          <p:cNvSpPr txBox="1"/>
          <p:nvPr/>
        </p:nvSpPr>
        <p:spPr>
          <a:xfrm>
            <a:off x="8803341" y="6329085"/>
            <a:ext cx="3117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britishlivertrust.org.uk 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 6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9FA07-5668-6C5C-30CD-356AAE1B9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72164D-510E-0CF9-819D-D2E828098CD5}"/>
              </a:ext>
            </a:extLst>
          </p:cNvPr>
          <p:cNvSpPr/>
          <p:nvPr/>
        </p:nvSpPr>
        <p:spPr>
          <a:xfrm>
            <a:off x="3402962" y="2913074"/>
            <a:ext cx="4563734" cy="1376883"/>
          </a:xfrm>
          <a:prstGeom prst="rect">
            <a:avLst/>
          </a:prstGeom>
          <a:solidFill>
            <a:srgbClr val="5BB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buClr>
                <a:srgbClr val="12915B"/>
              </a:buClr>
            </a:pPr>
            <a:r>
              <a:rPr lang="en-U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number of people with liver disease is increasing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06E067-4347-7559-505A-3F268AF780B4}"/>
              </a:ext>
            </a:extLst>
          </p:cNvPr>
          <p:cNvSpPr/>
          <p:nvPr/>
        </p:nvSpPr>
        <p:spPr>
          <a:xfrm>
            <a:off x="6690346" y="1267370"/>
            <a:ext cx="4958604" cy="1376883"/>
          </a:xfrm>
          <a:prstGeom prst="rect">
            <a:avLst/>
          </a:prstGeom>
          <a:solidFill>
            <a:srgbClr val="00A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buClr>
                <a:srgbClr val="12915B"/>
              </a:buClr>
            </a:pPr>
            <a:r>
              <a:rPr lang="en-U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More than one in five of us are at risk of developing liver disease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5569CC-EA7D-2FC4-E192-1A6BA199450A}"/>
              </a:ext>
            </a:extLst>
          </p:cNvPr>
          <p:cNvSpPr/>
          <p:nvPr/>
        </p:nvSpPr>
        <p:spPr>
          <a:xfrm>
            <a:off x="391240" y="4522278"/>
            <a:ext cx="4308942" cy="1376883"/>
          </a:xfrm>
          <a:prstGeom prst="rect">
            <a:avLst/>
          </a:prstGeom>
          <a:solidFill>
            <a:srgbClr val="894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buClr>
                <a:srgbClr val="12915B"/>
              </a:buClr>
            </a:pPr>
            <a:r>
              <a:rPr lang="en-U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Most people don't have any symptoms until their disease is at an advanced stage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91E8D0-3A48-AB2F-6C6E-5F8627B5A744}"/>
              </a:ext>
            </a:extLst>
          </p:cNvPr>
          <p:cNvSpPr/>
          <p:nvPr/>
        </p:nvSpPr>
        <p:spPr>
          <a:xfrm>
            <a:off x="476404" y="1303870"/>
            <a:ext cx="4308942" cy="1376883"/>
          </a:xfrm>
          <a:prstGeom prst="rect">
            <a:avLst/>
          </a:prstGeom>
          <a:solidFill>
            <a:srgbClr val="9B0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12915B"/>
              </a:buClr>
            </a:pPr>
            <a:r>
              <a:rPr lang="en-U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Liver disease </a:t>
            </a:r>
            <a:r>
              <a:rPr lang="en-US" sz="2000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is one of </a:t>
            </a:r>
            <a:r>
              <a:rPr lang="en-U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</a:t>
            </a:r>
            <a:r>
              <a:rPr lang="en-US" sz="2000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leading causes </a:t>
            </a:r>
            <a:r>
              <a:rPr lang="en-U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of death in 35-49 year olds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4BA5A-7BFA-1B2C-7B49-B75C0A49BC98}"/>
              </a:ext>
            </a:extLst>
          </p:cNvPr>
          <p:cNvSpPr/>
          <p:nvPr/>
        </p:nvSpPr>
        <p:spPr>
          <a:xfrm>
            <a:off x="6690346" y="4522278"/>
            <a:ext cx="4834220" cy="1376883"/>
          </a:xfrm>
          <a:prstGeom prst="rect">
            <a:avLst/>
          </a:prstGeom>
          <a:solidFill>
            <a:srgbClr val="BB2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buClr>
                <a:srgbClr val="12915B"/>
              </a:buClr>
            </a:pPr>
            <a:r>
              <a:rPr lang="en-U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9 out 10 cases of liver disease could be prevented </a:t>
            </a:r>
          </a:p>
        </p:txBody>
      </p:sp>
    </p:spTree>
    <p:extLst>
      <p:ext uri="{BB962C8B-B14F-4D97-AF65-F5344CB8AC3E}">
        <p14:creationId xmlns:p14="http://schemas.microsoft.com/office/powerpoint/2010/main" val="2342890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B2F22-FA28-404A-BFCA-8C0AA7FF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04" y="474664"/>
            <a:ext cx="11520487" cy="758824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Perceptions of liver disease  ​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DD27C7-B981-4668-A7B1-43C5E3F27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100" y="260478"/>
            <a:ext cx="1136712" cy="644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CA9844-A7C7-4784-8BC9-58A4739D4A19}"/>
              </a:ext>
            </a:extLst>
          </p:cNvPr>
          <p:cNvSpPr txBox="1"/>
          <p:nvPr/>
        </p:nvSpPr>
        <p:spPr>
          <a:xfrm>
            <a:off x="8803341" y="6329085"/>
            <a:ext cx="3117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britishlivertrust.org.uk 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 7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9FA07-5668-6C5C-30CD-356AAE1B9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British Liver Trust Stigma Survey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(2022)​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 out of 10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think that liver disease is still stigmatized​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 out of 10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with a liver condition find it hard to even talk about their diagnosis​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Almost 1 in 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people with a liver condition feel that stigma has prevented them from seeking or receiving the help they need​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Around half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experienced stigma from a health care professional​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62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B2F22-FA28-404A-BFCA-8C0AA7FF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04" y="474664"/>
            <a:ext cx="11520487" cy="758824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Health professionals’ experiences ​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DD27C7-B981-4668-A7B1-43C5E3F27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100" y="260478"/>
            <a:ext cx="1136712" cy="644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CA9844-A7C7-4784-8BC9-58A4739D4A19}"/>
              </a:ext>
            </a:extLst>
          </p:cNvPr>
          <p:cNvSpPr txBox="1"/>
          <p:nvPr/>
        </p:nvSpPr>
        <p:spPr>
          <a:xfrm>
            <a:off x="8803341" y="6329085"/>
            <a:ext cx="3117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britishlivertrust.org.uk 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 8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66D532A-0C18-03C1-2E89-BFB23F794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428081"/>
              </p:ext>
            </p:extLst>
          </p:nvPr>
        </p:nvGraphicFramePr>
        <p:xfrm>
          <a:off x="1672518" y="3818846"/>
          <a:ext cx="7551420" cy="2286000"/>
        </p:xfrm>
        <a:graphic>
          <a:graphicData uri="http://schemas.openxmlformats.org/drawingml/2006/table">
            <a:tbl>
              <a:tblPr/>
              <a:tblGrid>
                <a:gridCol w="5539740">
                  <a:extLst>
                    <a:ext uri="{9D8B030D-6E8A-4147-A177-3AD203B41FA5}">
                      <a16:colId xmlns:a16="http://schemas.microsoft.com/office/drawing/2014/main" val="2003131169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366900083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Obesity​</a:t>
                      </a:r>
                      <a:endParaRPr lang="en-GB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818" cap="flat" cmpd="sng" algn="ctr">
                      <a:solidFill>
                        <a:srgbClr val="FBB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2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  <a:r>
                        <a:rPr lang="en-GB" sz="2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818" cap="flat" cmpd="sng" algn="ctr">
                      <a:solidFill>
                        <a:srgbClr val="FBB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3337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Heavy alcohol use </a:t>
                      </a:r>
                      <a:r>
                        <a:rPr lang="en-GB" sz="2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818" cap="flat" cmpd="sng" algn="ctr">
                      <a:solidFill>
                        <a:srgbClr val="FBB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818" cap="flat" cmpd="sng" algn="ctr">
                      <a:solidFill>
                        <a:srgbClr val="FBB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2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818" cap="flat" cmpd="sng" algn="ctr">
                      <a:solidFill>
                        <a:srgbClr val="FBB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818" cap="flat" cmpd="sng" algn="ctr">
                      <a:solidFill>
                        <a:srgbClr val="FBB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76787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2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Abnormal Liver Function tests </a:t>
                      </a:r>
                      <a:r>
                        <a:rPr lang="en-GB" sz="2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818" cap="flat" cmpd="sng" algn="ctr">
                      <a:solidFill>
                        <a:srgbClr val="FBB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818" cap="flat" cmpd="sng" algn="ctr">
                      <a:solidFill>
                        <a:srgbClr val="FBB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2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818" cap="flat" cmpd="sng" algn="ctr">
                      <a:solidFill>
                        <a:srgbClr val="FBB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818" cap="flat" cmpd="sng" algn="ctr">
                      <a:solidFill>
                        <a:srgbClr val="FBB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90691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Steatosis of the liver on ultrasound 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818" cap="flat" cmpd="sng" algn="ctr">
                      <a:solidFill>
                        <a:srgbClr val="FBB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818" cap="flat" cmpd="sng" algn="ctr">
                      <a:solidFill>
                        <a:srgbClr val="FBB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n-GB" sz="2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818" cap="flat" cmpd="sng" algn="ctr">
                      <a:solidFill>
                        <a:srgbClr val="FBB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818" cap="flat" cmpd="sng" algn="ctr">
                      <a:solidFill>
                        <a:srgbClr val="FBB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72281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fontAlgn="auto"/>
                      <a:r>
                        <a:rPr lang="en-GB" sz="2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818" cap="flat" cmpd="sng" algn="ctr">
                      <a:solidFill>
                        <a:srgbClr val="FBB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n-GB" sz="2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818" cap="flat" cmpd="sng" algn="ctr">
                      <a:solidFill>
                        <a:srgbClr val="FBB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433526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CAAD3A53-18BD-7365-70B8-F2E698C35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523" y="40430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74E79A-EB29-FDA3-EA0F-E4C9A4DADDFA}"/>
              </a:ext>
            </a:extLst>
          </p:cNvPr>
          <p:cNvSpPr/>
          <p:nvPr/>
        </p:nvSpPr>
        <p:spPr>
          <a:xfrm>
            <a:off x="1053523" y="1335514"/>
            <a:ext cx="9448800" cy="1564572"/>
          </a:xfrm>
          <a:prstGeom prst="rect">
            <a:avLst/>
          </a:prstGeom>
          <a:solidFill>
            <a:srgbClr val="9B0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Roboto"/>
                <a:ea typeface="Roboto"/>
                <a:cs typeface="Roboto"/>
              </a:rPr>
              <a:t>In a 2022 survey run by Vocal, healthcare professionals</a:t>
            </a:r>
            <a:r>
              <a:rPr lang="en-GB" sz="2400" b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*</a:t>
            </a:r>
            <a:r>
              <a:rPr lang="en-GB" sz="2400" b="1" dirty="0">
                <a:latin typeface="Roboto"/>
                <a:ea typeface="Roboto"/>
                <a:cs typeface="Roboto"/>
              </a:rPr>
              <a:t> shared the topics they found most challenging to talk about when discussing liver disease risk with their patients/service users. </a:t>
            </a:r>
            <a:endParaRPr lang="en-GB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84741D3C-8386-FC05-3E7C-E110C30F29C5}"/>
              </a:ext>
            </a:extLst>
          </p:cNvPr>
          <p:cNvSpPr/>
          <p:nvPr/>
        </p:nvSpPr>
        <p:spPr>
          <a:xfrm>
            <a:off x="5251378" y="3002112"/>
            <a:ext cx="393700" cy="830455"/>
          </a:xfrm>
          <a:prstGeom prst="downArrow">
            <a:avLst/>
          </a:prstGeom>
          <a:solidFill>
            <a:srgbClr val="9B0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C13A2450-8761-F9D4-1C8B-34209197D0B2}"/>
              </a:ext>
            </a:extLst>
          </p:cNvPr>
          <p:cNvSpPr txBox="1"/>
          <p:nvPr/>
        </p:nvSpPr>
        <p:spPr>
          <a:xfrm>
            <a:off x="236827" y="5950496"/>
            <a:ext cx="110821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*</a:t>
            </a:r>
            <a:r>
              <a:rPr lang="en-US" sz="2000" dirty="0">
                <a:solidFill>
                  <a:srgbClr val="1E1E1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Including liver doctors, consultants, allied health professionals, specialist nurses </a:t>
            </a:r>
          </a:p>
        </p:txBody>
      </p:sp>
    </p:spTree>
    <p:extLst>
      <p:ext uri="{BB962C8B-B14F-4D97-AF65-F5344CB8AC3E}">
        <p14:creationId xmlns:p14="http://schemas.microsoft.com/office/powerpoint/2010/main" val="359332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20E0-C712-9589-62A9-AFC944784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</a:t>
            </a:r>
            <a:endParaRPr lang="en-GB" dirty="0"/>
          </a:p>
        </p:txBody>
      </p:sp>
      <p:pic>
        <p:nvPicPr>
          <p:cNvPr id="7" name="Picture 6" descr="A drawing of a window with a plant in a po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0D7FBAA6-90EA-D3ED-EBC0-08647ABCA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878" y="1238371"/>
            <a:ext cx="8564243" cy="48173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BEBF8E-AA4A-3BE0-32DA-2E74D6C6F839}"/>
              </a:ext>
            </a:extLst>
          </p:cNvPr>
          <p:cNvSpPr txBox="1"/>
          <p:nvPr/>
        </p:nvSpPr>
        <p:spPr>
          <a:xfrm>
            <a:off x="2805952" y="6198670"/>
            <a:ext cx="7141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b="1" dirty="0">
                <a:hlinkClick r:id="rId2"/>
              </a:rPr>
              <a:t>Click on the picture above or here to start the animation in a new page</a:t>
            </a:r>
            <a:r>
              <a:rPr lang="en-GB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653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046" y="769916"/>
            <a:ext cx="5559766" cy="885235"/>
          </a:xfrm>
        </p:spPr>
        <p:txBody>
          <a:bodyPr/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9</a:t>
            </a:fld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FFF6ED4-ADA6-43EB-AE3A-219FE1A4D403}"/>
              </a:ext>
            </a:extLst>
          </p:cNvPr>
          <p:cNvSpPr txBox="1">
            <a:spLocks/>
          </p:cNvSpPr>
          <p:nvPr/>
        </p:nvSpPr>
        <p:spPr>
          <a:xfrm>
            <a:off x="6303994" y="1775986"/>
            <a:ext cx="5374141" cy="4604355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struck you about people’s experiences?​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similarities/differences with patients who you have spoken to? ​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1E8F980-1E64-4878-BAD3-42384B68C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100" y="260478"/>
            <a:ext cx="1136712" cy="64469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D9BB010-2085-43A8-A7A5-99A22E30EBAE}"/>
              </a:ext>
            </a:extLst>
          </p:cNvPr>
          <p:cNvSpPr txBox="1"/>
          <p:nvPr/>
        </p:nvSpPr>
        <p:spPr>
          <a:xfrm>
            <a:off x="8803341" y="6329085"/>
            <a:ext cx="3117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britishlivertrust.org.uk 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 10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A person reading a book&#10;&#10;Description automatically generated">
            <a:extLst>
              <a:ext uri="{FF2B5EF4-FFF2-40B4-BE49-F238E27FC236}">
                <a16:creationId xmlns:a16="http://schemas.microsoft.com/office/drawing/2014/main" id="{E3159D9B-B398-C8AD-366D-3973DCCB8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718" y="0"/>
            <a:ext cx="5835795" cy="702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768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9B004F"/>
      </a:accent1>
      <a:accent2>
        <a:srgbClr val="00A9E0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MSFT_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 Template_Classic_Bold_Block_01_MS_v5" id="{AA60D5CE-876A-47D1-9228-3D76491083AD}" vid="{07E49AEA-13A3-4305-88B7-82B9D72D09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697827A2F95149AA823F676372C702" ma:contentTypeVersion="18" ma:contentTypeDescription="Create a new document." ma:contentTypeScope="" ma:versionID="42dde7b1c2d1058b844d1b1adff970ac">
  <xsd:schema xmlns:xsd="http://www.w3.org/2001/XMLSchema" xmlns:xs="http://www.w3.org/2001/XMLSchema" xmlns:p="http://schemas.microsoft.com/office/2006/metadata/properties" xmlns:ns2="505ea368-0cff-4970-8c80-3c9cf7f97c79" xmlns:ns3="47c8ba59-e2d9-409d-953b-48e9063f6058" targetNamespace="http://schemas.microsoft.com/office/2006/metadata/properties" ma:root="true" ma:fieldsID="3622ccdfeee38e7326504d7a25e311e9" ns2:_="" ns3:_="">
    <xsd:import namespace="505ea368-0cff-4970-8c80-3c9cf7f97c79"/>
    <xsd:import namespace="47c8ba59-e2d9-409d-953b-48e9063f60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ea368-0cff-4970-8c80-3c9cf7f97c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960faec-74a3-420b-b522-51e7e1c187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8ba59-e2d9-409d-953b-48e9063f605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eb33f7-98ee-478f-9869-7746ddfe5f74}" ma:internalName="TaxCatchAll" ma:showField="CatchAllData" ma:web="47c8ba59-e2d9-409d-953b-48e9063f60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505ea368-0cff-4970-8c80-3c9cf7f97c79" xsi:nil="true"/>
    <lcf76f155ced4ddcb4097134ff3c332f xmlns="505ea368-0cff-4970-8c80-3c9cf7f97c79">
      <Terms xmlns="http://schemas.microsoft.com/office/infopath/2007/PartnerControls"/>
    </lcf76f155ced4ddcb4097134ff3c332f>
    <TaxCatchAll xmlns="47c8ba59-e2d9-409d-953b-48e9063f6058" xsi:nil="true"/>
  </documentManagement>
</p:properties>
</file>

<file path=customXml/itemProps1.xml><?xml version="1.0" encoding="utf-8"?>
<ds:datastoreItem xmlns:ds="http://schemas.openxmlformats.org/officeDocument/2006/customXml" ds:itemID="{5E901A13-14E8-4652-AFF4-A8CB174618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5ea368-0cff-4970-8c80-3c9cf7f97c79"/>
    <ds:schemaRef ds:uri="47c8ba59-e2d9-409d-953b-48e9063f60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6A5B5-1BEC-4EEA-9356-9BFD758ACB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60C99C-4D9A-4DAB-AA53-E488AEBCAE16}">
  <ds:schemaRefs>
    <ds:schemaRef ds:uri="http://schemas.microsoft.com/office/infopath/2007/PartnerControls"/>
    <ds:schemaRef ds:uri="http://purl.org/dc/terms/"/>
    <ds:schemaRef ds:uri="505ea368-0cff-4970-8c80-3c9cf7f97c79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47c8ba59-e2d9-409d-953b-48e9063f6058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bold block presentation</Template>
  <TotalTime>0</TotalTime>
  <Words>799</Words>
  <Application>Microsoft Office PowerPoint</Application>
  <PresentationFormat>Widescreen</PresentationFormat>
  <Paragraphs>161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Helvetica Light</vt:lpstr>
      <vt:lpstr>Roboto</vt:lpstr>
      <vt:lpstr>Times New Roman</vt:lpstr>
      <vt:lpstr>Office Theme</vt:lpstr>
      <vt:lpstr>Talking to people about liver disease risk</vt:lpstr>
      <vt:lpstr>Working together</vt:lpstr>
      <vt:lpstr>Why is this important? ​</vt:lpstr>
      <vt:lpstr>Session aims ​</vt:lpstr>
      <vt:lpstr>Disease statistics ​</vt:lpstr>
      <vt:lpstr>Perceptions of liver disease  ​</vt:lpstr>
      <vt:lpstr>Health professionals’ experiences ​</vt:lpstr>
      <vt:lpstr>ANIMATION</vt:lpstr>
      <vt:lpstr>Discussion</vt:lpstr>
      <vt:lpstr>What’s important for people​</vt:lpstr>
      <vt:lpstr>Time to practice! ​</vt:lpstr>
      <vt:lpstr>Final reflections ​</vt:lpstr>
      <vt:lpstr>Liver Talks Partners ​</vt:lpstr>
      <vt:lpstr>Feedback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2020-03-23T14:03:01Z</dcterms:created>
  <dcterms:modified xsi:type="dcterms:W3CDTF">2024-01-29T09:55:30Z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0x0101008F697827A2F95149AA823F676372C702</vt:lpwstr>
  </property>
  <property fmtid="{D5CDD505-2E9C-101B-9397-08002B2CF9AE}" pid="3" name="MediaServiceImageTags">
    <vt:lpwstr/>
  </property>
</Properties>
</file>